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3152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{{БРЕНД}}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Аналитика каталога {{МАРКЕТПЛЕЙС}}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Рекомендации · План реализации · Финансовая модель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560320"/>
            <a:ext cx="5029200" cy="9144"/>
          </a:xfrm>
          <a:prstGeom prst="rect">
            <a:avLst/>
          </a:prstGeom>
          <a:solidFill>
            <a:srgbClr val="1E2636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743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{{N}} SKU  ·  {{M}} отзывов  ·  {{ДАТА}}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3063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{{ССЫЛКА}}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675120" y="365760"/>
            <a:ext cx="2011680" cy="320040"/>
          </a:xfrm>
          <a:prstGeom prst="roundRect">
            <a:avLst>
              <a:gd name="adj" fmla="val 17143"/>
            </a:avLst>
          </a:prstGeom>
          <a:solidFill>
            <a:srgbClr val="0F1729"/>
          </a:solidFill>
          <a:ln w="6350">
            <a:solidFill>
              <a:srgbClr val="0000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75120" y="3657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 LABEL ШАБЛОН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13</a:t>
            </a:r>
            <a:endParaRPr lang="en-US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548640" y="4434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i="1">
                <a:solidFill>
                  <a:srgbClr val="6B7A94"/>
                </a:solidFill>
                <a:latin typeface="Arial"/>
              </a:rPr>
              <a:t>Часть пакета: + whitelabel_brief.docx (бриф) + whitelabel_roadmap.html (интерактивный план и финмодель)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Финансовая модель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Базовый сценарий · 6 месяцев · {{МАРКЕТПЛЕЙС}} + доп. каналы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8823960" cy="292608"/>
          </a:xfrm>
          <a:prstGeom prst="rect">
            <a:avLst/>
          </a:prstGeom>
          <a:solidFill>
            <a:srgbClr val="0F1729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82296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Показатель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560320" y="82296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 0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520440" y="82296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480560" y="82296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 2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440680" y="82296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 3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400800" y="82296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 4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7360920" y="82296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 5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8321040" y="82296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 6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457200" y="111556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GMV (тыс. ₽)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2560320" y="111556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{{GMV0}}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3520440" y="111556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{{GMV1}}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4480560" y="111556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{{GMV2}}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5440680" y="111556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{{GMV3}}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6400800" y="111556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{{GMV4}}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7360920" y="111556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{{GMV5}}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8321040" y="111556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{{GMV6}}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57200" y="140817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множитель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560320" y="14081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×1.00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3520440" y="14081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×{{M1}}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480560" y="14081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×{{M2}}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5440680" y="14081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×{{M3}}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6400800" y="14081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×{{M4}}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7360920" y="14081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×{{M5}}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8321040" y="140817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×{{M6}}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57200" y="1700784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GMV доп. каналы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2560320" y="1700784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3520440" y="1700784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4480560" y="1700784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440680" y="1700784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{{TG3}}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6400800" y="1700784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{{TG4}}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7360920" y="1700784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{{TG5}}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8321040" y="1700784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{{TG6}}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57200" y="1993392"/>
            <a:ext cx="8823960" cy="292608"/>
          </a:xfrm>
          <a:prstGeom prst="rect">
            <a:avLst/>
          </a:prstGeom>
          <a:solidFill>
            <a:srgbClr val="0F1729"/>
          </a:solidFill>
          <a:ln/>
        </p:spPr>
      </p:sp>
      <p:sp>
        <p:nvSpPr>
          <p:cNvPr id="38" name="Text 36"/>
          <p:cNvSpPr/>
          <p:nvPr/>
        </p:nvSpPr>
        <p:spPr>
          <a:xfrm>
            <a:off x="457200" y="1993392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GMV ИТОГО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2560320" y="1993392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{{T0}}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3520440" y="1993392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{{T1}}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4480560" y="1993392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{{T2}}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5440680" y="1993392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{{T3}}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6400800" y="1993392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{{T4}}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7360920" y="1993392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{{T5}}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8321040" y="1993392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{{T6}}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457200" y="22860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Маржа ({{M}}%)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2560320" y="228600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{{P0}}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3520440" y="228600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{{P1}}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4480560" y="228600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{{P2}}</a:t>
            </a:r>
            <a:endParaRPr lang="en-US" sz="800" dirty="0"/>
          </a:p>
        </p:txBody>
      </p:sp>
      <p:sp>
        <p:nvSpPr>
          <p:cNvPr id="50" name="Text 48"/>
          <p:cNvSpPr/>
          <p:nvPr/>
        </p:nvSpPr>
        <p:spPr>
          <a:xfrm>
            <a:off x="5440680" y="228600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{{P3}}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6400800" y="228600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{{P4}}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7360920" y="228600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{{P5}}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321040" y="2286000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{{P6}}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457200" y="25786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2560320" y="257860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3520440" y="257860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{{I1}}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4480560" y="257860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{{I2}}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5440680" y="257860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{{I3}}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6400800" y="257860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{{I4}}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7360920" y="257860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{{I5}}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8321040" y="2578608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{{I6}}</a:t>
            </a:r>
            <a:endParaRPr lang="en-US" sz="800" dirty="0"/>
          </a:p>
        </p:txBody>
      </p:sp>
      <p:sp>
        <p:nvSpPr>
          <p:cNvPr id="62" name="Shape 60"/>
          <p:cNvSpPr/>
          <p:nvPr/>
        </p:nvSpPr>
        <p:spPr>
          <a:xfrm>
            <a:off x="457200" y="2871216"/>
            <a:ext cx="8823960" cy="292608"/>
          </a:xfrm>
          <a:prstGeom prst="rect">
            <a:avLst/>
          </a:prstGeom>
          <a:solidFill>
            <a:srgbClr val="0F1729"/>
          </a:solidFill>
          <a:ln/>
        </p:spPr>
      </p:sp>
      <p:sp>
        <p:nvSpPr>
          <p:cNvPr id="63" name="Text 61"/>
          <p:cNvSpPr/>
          <p:nvPr/>
        </p:nvSpPr>
        <p:spPr>
          <a:xfrm>
            <a:off x="457200" y="2871216"/>
            <a:ext cx="2103120" cy="292608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Чист. прибыль</a:t>
            </a:r>
            <a:endParaRPr lang="en-US" sz="800" dirty="0"/>
          </a:p>
        </p:txBody>
      </p:sp>
      <p:sp>
        <p:nvSpPr>
          <p:cNvPr id="64" name="Text 62"/>
          <p:cNvSpPr/>
          <p:nvPr/>
        </p:nvSpPr>
        <p:spPr>
          <a:xfrm>
            <a:off x="2560320" y="2871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{{NP0}}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3520440" y="2871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{{NP1}}</a:t>
            </a:r>
            <a:endParaRPr lang="en-US" sz="800" dirty="0"/>
          </a:p>
        </p:txBody>
      </p:sp>
      <p:sp>
        <p:nvSpPr>
          <p:cNvPr id="66" name="Text 64"/>
          <p:cNvSpPr/>
          <p:nvPr/>
        </p:nvSpPr>
        <p:spPr>
          <a:xfrm>
            <a:off x="4480560" y="2871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{{NP2}}</a:t>
            </a:r>
            <a:endParaRPr lang="en-US" sz="800" dirty="0"/>
          </a:p>
        </p:txBody>
      </p:sp>
      <p:sp>
        <p:nvSpPr>
          <p:cNvPr id="67" name="Text 65"/>
          <p:cNvSpPr/>
          <p:nvPr/>
        </p:nvSpPr>
        <p:spPr>
          <a:xfrm>
            <a:off x="5440680" y="2871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{{NP3}}</a:t>
            </a:r>
            <a:endParaRPr lang="en-US" sz="800" dirty="0"/>
          </a:p>
        </p:txBody>
      </p:sp>
      <p:sp>
        <p:nvSpPr>
          <p:cNvPr id="68" name="Text 66"/>
          <p:cNvSpPr/>
          <p:nvPr/>
        </p:nvSpPr>
        <p:spPr>
          <a:xfrm>
            <a:off x="6400800" y="2871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{{NP4}}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7360920" y="2871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{{NP5}}</a:t>
            </a:r>
            <a:endParaRPr lang="en-US" sz="800" dirty="0"/>
          </a:p>
        </p:txBody>
      </p:sp>
      <p:sp>
        <p:nvSpPr>
          <p:cNvPr id="70" name="Text 68"/>
          <p:cNvSpPr/>
          <p:nvPr/>
        </p:nvSpPr>
        <p:spPr>
          <a:xfrm>
            <a:off x="8321040" y="2871216"/>
            <a:ext cx="960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{{NP6}}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457200" y="411480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457200" y="416052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{{БЮДЖЕТ_ИТОГО}}₽</a:t>
            </a:r>
            <a:endParaRPr lang="en-US" sz="2000" dirty="0"/>
          </a:p>
        </p:txBody>
      </p:sp>
      <p:sp>
        <p:nvSpPr>
          <p:cNvPr id="73" name="Text 71"/>
          <p:cNvSpPr/>
          <p:nvPr/>
        </p:nvSpPr>
        <p:spPr>
          <a:xfrm>
            <a:off x="457200" y="44988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Инвестиции за 6 мес</a:t>
            </a:r>
            <a:endParaRPr lang="en-US" sz="700" dirty="0"/>
          </a:p>
        </p:txBody>
      </p:sp>
      <p:sp>
        <p:nvSpPr>
          <p:cNvPr id="74" name="Shape 72"/>
          <p:cNvSpPr/>
          <p:nvPr/>
        </p:nvSpPr>
        <p:spPr>
          <a:xfrm>
            <a:off x="2606040" y="411480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2606040" y="416052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×{{МНОЖИТЕЛЬ}}</a:t>
            </a:r>
            <a:endParaRPr lang="en-US" sz="2000" dirty="0"/>
          </a:p>
        </p:txBody>
      </p:sp>
      <p:sp>
        <p:nvSpPr>
          <p:cNvPr id="76" name="Text 74"/>
          <p:cNvSpPr/>
          <p:nvPr/>
        </p:nvSpPr>
        <p:spPr>
          <a:xfrm>
            <a:off x="2606040" y="44988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GMV (мес 6)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4754880" y="411480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4754880" y="416052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~{{ROI}}%</a:t>
            </a:r>
            <a:endParaRPr lang="en-US" sz="2000" dirty="0"/>
          </a:p>
        </p:txBody>
      </p:sp>
      <p:sp>
        <p:nvSpPr>
          <p:cNvPr id="79" name="Text 77"/>
          <p:cNvSpPr/>
          <p:nvPr/>
        </p:nvSpPr>
        <p:spPr>
          <a:xfrm>
            <a:off x="4754880" y="44988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 за 6 мес</a:t>
            </a:r>
            <a:endParaRPr lang="en-US" sz="700" dirty="0"/>
          </a:p>
        </p:txBody>
      </p:sp>
      <p:sp>
        <p:nvSpPr>
          <p:cNvPr id="80" name="Shape 78"/>
          <p:cNvSpPr/>
          <p:nvPr/>
        </p:nvSpPr>
        <p:spPr>
          <a:xfrm>
            <a:off x="6903720" y="4114800"/>
            <a:ext cx="20116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903720" y="416052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~{{ОКУПАЕМОСТЬ}} мес</a:t>
            </a:r>
            <a:endParaRPr lang="en-US" sz="2000" dirty="0"/>
          </a:p>
        </p:txBody>
      </p:sp>
      <p:sp>
        <p:nvSpPr>
          <p:cNvPr id="82" name="Text 80"/>
          <p:cNvSpPr/>
          <p:nvPr/>
        </p:nvSpPr>
        <p:spPr>
          <a:xfrm>
            <a:off x="6903720" y="449884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Окупаемость</a:t>
            </a:r>
            <a:endParaRPr lang="en-US" sz="700" dirty="0"/>
          </a:p>
        </p:txBody>
      </p:sp>
      <p:sp>
        <p:nvSpPr>
          <p:cNvPr id="83" name="Text 81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13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 по каналам — месяц 6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731520"/>
          </a:xfrm>
          <a:prstGeom prst="roundRect">
            <a:avLst>
              <a:gd name="adj" fmla="val 1250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058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🛒  {{МАРКЕТПЛЕЙС}} (оптимизированный)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2801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Цель: {{ЦЕЛЬ_1}}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0" y="105156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+{{X}}%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783080"/>
            <a:ext cx="8229600" cy="731520"/>
          </a:xfrm>
          <a:prstGeom prst="roundRect">
            <a:avLst>
              <a:gd name="adj" fmla="val 1250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874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💬  {{КАНАЛ_2}} (бот + канал)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21488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Цель: {{ЦЕЛЬ_2}}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858000" y="192024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651760"/>
            <a:ext cx="8229600" cy="731520"/>
          </a:xfrm>
          <a:prstGeom prst="roundRect">
            <a:avLst>
              <a:gd name="adj" fmla="val 1250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743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📸  {{КАНАЛ_3}}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" y="3017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Цель: {{ЦЕЛЬ_3}}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858000" y="278892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3520440"/>
            <a:ext cx="8229600" cy="731520"/>
          </a:xfrm>
          <a:prstGeom prst="roundRect">
            <a:avLst>
              <a:gd name="adj" fmla="val 1250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6118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🔵  {{КАНАЛ_4}}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38862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Цель: {{ЦЕЛЬ_4}}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858000" y="365760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4526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{{РЕЗЮМЕ_КАНАЛОВ: Основной % роста — из маркетплейса. Доп. каналы: бренд, прямой контакт}}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13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KPI и контрольные точки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7863840" cy="274320"/>
          </a:xfrm>
          <a:prstGeom prst="rect">
            <a:avLst/>
          </a:prstGeom>
          <a:solidFill>
            <a:srgbClr val="0F1729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8229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Метрика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657600" y="8229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Сейчас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212080" y="8229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 (мес 3)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766560" y="8229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 (мес 6)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7200" y="10972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Средний рейтинг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0" y="10972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{{РЕЙТИНГ}}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212080" y="10972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{{Ц_3_РЕЙТИНГ}}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766560" y="10972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{{Ц_6_РЕЙТИНГ}}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57200" y="13716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Негативные отзывы (⭐1-3)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657600" y="13716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{{NEG}}%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212080" y="13716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{{Ц_3_NEG}}%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766560" y="13716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{{Ц_6_NEG}}%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57200" y="16459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{{КЛЮЧ_МЕТРИКА}} в отзывах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657600" y="1645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{{KM}}%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212080" y="1645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{{Ц_3_KM}}%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16459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{{Ц_6_KM}}%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1920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Доля фото-отзывов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657600" y="19202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{{ФОТО}}%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212080" y="19202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{{Ц_3_ФОТО}}%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766560" y="19202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{{Ц_6_ФОТО}}%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21945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GMV (K₽/мес)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657600" y="21945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~{{GMV0}}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212080" y="21945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~{{GMV3}}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21945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~{{GMV6}}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7200" y="24688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Подписчики доп. каналов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657600" y="24688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212080" y="24688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{{SUB3}}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766560" y="246888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{{SUB6}}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27432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Заказов/мес (доп. каналы)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657600" y="27432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212080" y="27432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{{ORD3}}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766560" y="27432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{{ORD6}}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57200" y="3017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ДРР (реклама)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657600" y="30175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5212080" y="30175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766560" y="3017520"/>
            <a:ext cx="1554480" cy="27432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≤15%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57200" y="4160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/ No-Go точки: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57200" y="4434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{{ТОЧКА_1}}  ·  {{ТОЧКА_2}}  ·  {{ТОЧКА_3: итоговый ROI}}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13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Следующие шаги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143000"/>
            <a:ext cx="457200" cy="45720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143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280160" y="109728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{{ШАГ_1: Первое действие от клиента}}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457200" cy="45720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920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187452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{{ШАГ_2: Второе действие от клиента}}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2697480"/>
            <a:ext cx="457200" cy="45720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97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65176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{{ШАГ_3: Третье действие — утвердить приоритеты и бюджет}}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3474720"/>
            <a:ext cx="457200" cy="45720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474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342900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{{ШАГ_4: Старт Фазы 1}}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Общий бюджет: {{БЮДЖЕТ_ИТОГО}}₽  ·  Горизонт: {{МЕСЯЦЕВ}} месяцев  ·  Целевой ROI: ~{{ROI}}%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13</a:t>
            </a:r>
            <a:endParaRPr lang="en-US" sz="800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4870000"/>
            <a:ext cx="8229600" cy="2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>
                <a:solidFill>
                  <a:srgbClr val="93A3BC"/>
                </a:solidFill>
                <a:latin typeface="Arial"/>
              </a:rPr>
              <a:t>Контакты: +7 925 378-14-81  ·  sergey.kuzin@list.ru  ·  kuzin4u.ru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показатели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5544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9601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{{N}}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12984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В КАТАЛОГЕ</a:t>
            </a:r>
            <a:endParaRPr lang="en-US" sz="700" dirty="0"/>
          </a:p>
        </p:txBody>
      </p:sp>
      <p:sp>
        <p:nvSpPr>
          <p:cNvPr id="6" name="Shape 4"/>
          <p:cNvSpPr/>
          <p:nvPr/>
        </p:nvSpPr>
        <p:spPr>
          <a:xfrm>
            <a:off x="2148840" y="914400"/>
            <a:ext cx="15544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48840" y="9601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{{M}}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2148840" y="12984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ОТЗЫВОВ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840480" y="914400"/>
            <a:ext cx="15544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40480" y="9601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{{R}}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840480" y="12984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СРЕДНИЙ РЕЙТИНГ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532120" y="914400"/>
            <a:ext cx="15544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532120" y="9601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{{P5}}%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532120" y="12984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ОТЗЫВЫ ⭐5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914400"/>
            <a:ext cx="1554480" cy="685800"/>
          </a:xfrm>
          <a:prstGeom prst="roundRect">
            <a:avLst>
              <a:gd name="adj" fmla="val 10667"/>
            </a:avLst>
          </a:prstGeom>
          <a:solidFill>
            <a:srgbClr val="0F1729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23760" y="96012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{{P13}}%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223760" y="12984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КРИТИКА ⭐1-3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457200" y="1920240"/>
            <a:ext cx="8229600" cy="283464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201168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выводы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242316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 {{ВЫВОД_1: Сильные стороны — рейтинг, база отзывов, узнаваемость}}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0080" y="2862072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🔴  {{ПРОБЛЕМА_1: Главный генератор негатива — описание и процент}}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40080" y="3300984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🔴  {{ПРОБЛЕМА_2: Второй генератор негатива — описание и процент}}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3739896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{{ВОЗМОЖНОСТЬ: Неиспользованные точки роста (use-кейсы, контент, SEO)}}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" y="417880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  {{АССОРТИМЕНТ: SKU без отзывов, проблемные позиции}}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13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каталога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3931920" cy="1463040"/>
          </a:xfrm>
          <a:prstGeom prst="roundRect">
            <a:avLst>
              <a:gd name="adj" fmla="val 625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9601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категориям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3258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{{Категория 1}}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017520" y="13258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{{X}}%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{{Категория 2}}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017520" y="16276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{{Y}}%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192938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{{Категория 3}}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017520" y="192938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{{Z}}%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54880" y="868680"/>
            <a:ext cx="3931920" cy="1463040"/>
          </a:xfrm>
          <a:prstGeom prst="roundRect">
            <a:avLst>
              <a:gd name="adj" fmla="val 625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0" y="9601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Ценовые сегменты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937760" y="13258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Базовый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132320" y="13258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{{X}} SKU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937760" y="162763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Средний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132320" y="16276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{{Y}} SKU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37760" y="192938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Премиум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132320" y="1929384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{{Z}} SKU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2560320"/>
            <a:ext cx="8229600" cy="22860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2651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Топ-6 по отзывам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" y="30175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{{SKU_1_НАЗВАНИЕ}}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40080" y="321868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 ·  ⭐{{РЕЙТИНГ}}  ·  {{N}} отзывов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640080" y="3566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{{SKU_2_НАЗВАНИЕ}}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" y="376732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 ·  ⭐{{РЕЙТИНГ}}  ·  {{N}} отзывов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640080" y="411480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{{SKU_3_НАЗВАНИЕ}}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40080" y="431596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 ·  ⭐{{РЕЙТИНГ}}  ·  {{N}} отзывов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4754880" y="30175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{{SKU_4_НАЗВАНИЕ}}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754880" y="321868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 ·  ⭐{{РЕЙТИНГ}}  ·  {{N}} отзывов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4754880" y="3566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{{SKU_5_НАЗВАНИЕ}}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754880" y="376732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 ·  ⭐{{РЕЙТИНГ}}  ·  {{N}} отзывов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4754880" y="411480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{{SKU_6_НАЗВАНИЕ}}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754880" y="431596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{{ЦЕНА}}₽  ·  ⭐{{РЕЙТИНГ}}  ·  {{N}} отзывов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негативных паттернов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Частота упоминания в {{M}} отзывах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5029200" cy="2926080"/>
          </a:xfrm>
          <a:prstGeom prst="roundRect">
            <a:avLst>
              <a:gd name="adj" fmla="val 3125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23444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{{ПАТТЕРН_1}}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017520" y="1261872"/>
            <a:ext cx="2103120" cy="182880"/>
          </a:xfrm>
          <a:prstGeom prst="roundRect">
            <a:avLst>
              <a:gd name="adj" fmla="val 20000"/>
            </a:avLst>
          </a:prstGeom>
          <a:solidFill>
            <a:srgbClr val="1E2636"/>
          </a:solidFill>
          <a:ln/>
        </p:spPr>
      </p:sp>
      <p:sp>
        <p:nvSpPr>
          <p:cNvPr id="7" name="Text 5"/>
          <p:cNvSpPr/>
          <p:nvPr/>
        </p:nvSpPr>
        <p:spPr>
          <a:xfrm>
            <a:off x="3017520" y="123444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{{X}}%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40080" y="167335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{{ПАТТЕРН_2}}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017520" y="1700784"/>
            <a:ext cx="2103120" cy="182880"/>
          </a:xfrm>
          <a:prstGeom prst="roundRect">
            <a:avLst>
              <a:gd name="adj" fmla="val 20000"/>
            </a:avLst>
          </a:prstGeom>
          <a:solidFill>
            <a:srgbClr val="1E2636"/>
          </a:solidFill>
          <a:ln/>
        </p:spPr>
      </p:sp>
      <p:sp>
        <p:nvSpPr>
          <p:cNvPr id="10" name="Text 8"/>
          <p:cNvSpPr/>
          <p:nvPr/>
        </p:nvSpPr>
        <p:spPr>
          <a:xfrm>
            <a:off x="3017520" y="167335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{{Y}}%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40080" y="21122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{{ПАТТЕРН_3}}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017520" y="2139696"/>
            <a:ext cx="2103120" cy="182880"/>
          </a:xfrm>
          <a:prstGeom prst="roundRect">
            <a:avLst>
              <a:gd name="adj" fmla="val 20000"/>
            </a:avLst>
          </a:prstGeom>
          <a:solidFill>
            <a:srgbClr val="1E2636"/>
          </a:solidFill>
          <a:ln/>
        </p:spPr>
      </p:sp>
      <p:sp>
        <p:nvSpPr>
          <p:cNvPr id="13" name="Text 11"/>
          <p:cNvSpPr/>
          <p:nvPr/>
        </p:nvSpPr>
        <p:spPr>
          <a:xfrm>
            <a:off x="3017520" y="2112264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{{Z}}%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40080" y="255117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{{ПАТТЕРН_4}}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017520" y="2578608"/>
            <a:ext cx="2103120" cy="182880"/>
          </a:xfrm>
          <a:prstGeom prst="roundRect">
            <a:avLst>
              <a:gd name="adj" fmla="val 20000"/>
            </a:avLst>
          </a:prstGeom>
          <a:solidFill>
            <a:srgbClr val="1E2636"/>
          </a:solidFill>
          <a:ln/>
        </p:spPr>
      </p:sp>
      <p:sp>
        <p:nvSpPr>
          <p:cNvPr id="16" name="Text 14"/>
          <p:cNvSpPr/>
          <p:nvPr/>
        </p:nvSpPr>
        <p:spPr>
          <a:xfrm>
            <a:off x="3017520" y="255117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{{W}}%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40080" y="299008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{{ПАТТЕРН_5}}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017520" y="3017520"/>
            <a:ext cx="2103120" cy="182880"/>
          </a:xfrm>
          <a:prstGeom prst="roundRect">
            <a:avLst>
              <a:gd name="adj" fmla="val 20000"/>
            </a:avLst>
          </a:prstGeom>
          <a:solidFill>
            <a:srgbClr val="1E2636"/>
          </a:solidFill>
          <a:ln/>
        </p:spPr>
      </p:sp>
      <p:sp>
        <p:nvSpPr>
          <p:cNvPr id="19" name="Text 17"/>
          <p:cNvSpPr/>
          <p:nvPr/>
        </p:nvSpPr>
        <p:spPr>
          <a:xfrm>
            <a:off x="3017520" y="299008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{{V}}%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0080" y="342900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0E4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{{ПАТТЕРН_6}}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017520" y="3456432"/>
            <a:ext cx="2103120" cy="182880"/>
          </a:xfrm>
          <a:prstGeom prst="roundRect">
            <a:avLst>
              <a:gd name="adj" fmla="val 20000"/>
            </a:avLst>
          </a:prstGeom>
          <a:solidFill>
            <a:srgbClr val="1E2636"/>
          </a:solidFill>
          <a:ln/>
        </p:spPr>
      </p:sp>
      <p:sp>
        <p:nvSpPr>
          <p:cNvPr id="22" name="Text 20"/>
          <p:cNvSpPr/>
          <p:nvPr/>
        </p:nvSpPr>
        <p:spPr>
          <a:xfrm>
            <a:off x="3017520" y="342900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{{U}}%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760720" y="1051560"/>
            <a:ext cx="2926080" cy="2926080"/>
          </a:xfrm>
          <a:prstGeom prst="roundRect">
            <a:avLst>
              <a:gd name="adj" fmla="val 3125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0" y="11887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Главный вывод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943600" y="1554480"/>
            <a:ext cx="2560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{{ВЫВОД_О_ПАТТЕРНАХ: Описание ключевого инсайта о негативных паттернах, связь между жалобами и рейтингом, рекомендация}}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Две ключевые проблемы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058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🔴  {{ПРОБЛЕМА_1}} — {{X}}%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{{ОПИСАНИЕ_ПРОБЛЕМЫ_1: Количество отзывов, суть жалоб}}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920240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Корень проблемы: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214884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{{КОРЕНЬ_1: Почему возникает, механика проблемы}}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40080" y="2697480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Решение: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92608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{{РЕШЕНИЕ_1A}}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{{РЕШЕНИЕ_1B}}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{{РЕШЕНИЕ_1C}}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54880" y="91440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0058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🟡  {{ПРОБЛЕМА_2}} — {{Y}}%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937760" y="137160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{{ОПИСАНИЕ_ПРОБЛЕМЫ_2: Количество отзывов, суть жалоб}}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937760" y="1920240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Корень проблемы: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37760" y="214884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{{КОРЕНЬ_2: Почему возникает, механика проблемы}}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937760" y="2697480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Решение: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0" y="292608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{{РЕШЕНИЕ_2A}}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{{РЕШЕНИЕ_2B}}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{{РЕШЕНИЕ_2C}}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13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Use-кейсы покупателей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Реальные сценарии из отзывов — не раскрыты на карточках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887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🎁  {{USE_CASE_1}}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155448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{{ОПИСАНИЕ_UC_1: Что покупатели говорят, как используют}}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754880" y="109728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937760" y="11887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⛰️  {{USE_CASE_2}}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937760" y="155448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{{ОПИСАНИЕ_UC_2: Что покупатели говорят, как используют}}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57200" y="274320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2834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👶  {{USE_CASE_3}}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" y="320040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{{ОПИСАНИЕ_UC_3: Что покупатели говорят, как используют}}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754880" y="2743200"/>
            <a:ext cx="4023360" cy="1463040"/>
          </a:xfrm>
          <a:prstGeom prst="roundRect">
            <a:avLst>
              <a:gd name="adj" fmla="val 6250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37760" y="2834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🏢  {{USE_CASE_4}}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937760" y="320040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{{ОПИСАНИЕ_UC_4: Что покупатели говорят, как используют}}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13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воронки продаж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48640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9601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🔍  Трафик → Карточка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114800" y="96012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Поиск, категория, реклама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8229600" cy="548640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6002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📸  Карточка → Интерес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114800" y="160020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{{БАРЬЕР_1}}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2194560"/>
            <a:ext cx="8229600" cy="548640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24028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🛒  Интерес → Корзина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22402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{{БАРЬЕР_2}}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2834640"/>
            <a:ext cx="8229600" cy="548640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8803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  Получение → Оценка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114800" y="288036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{{БАРЬЕР_3}}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" y="3474720"/>
            <a:ext cx="8229600" cy="548640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5204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Отзыв → Рейтинг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114800" y="352044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{{МЕТРИКА_ОТЗЫВОВ}}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4114800"/>
            <a:ext cx="8229600" cy="548640"/>
          </a:xfrm>
          <a:prstGeom prst="roundRect">
            <a:avLst>
              <a:gd name="adj" fmla="val 16667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41605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🔄  Повторная покупка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114800" y="416052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{{МЕТРИКА_ПОВТОРОВ}}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13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{{N}} рекомендаций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" y="105156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051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7280" y="960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{{РЕК_1}}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97280" y="123444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{{ПОДЗАГОЛОВОК_1}}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474720" y="11430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Критический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54880" y="86868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92040" y="105156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051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394960" y="960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{{РЕК_2}}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394960" y="123444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{{ПОДЗАГОЛОВОК_2}}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772400" y="11430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Критический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57200" y="187452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94360" y="205740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9728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{{РЕК_3}}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97280" y="22402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{{ПОДЗАГОЛОВОК_3}}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474720" y="21488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Высокий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754880" y="187452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92040" y="205740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23" name="Text 21"/>
          <p:cNvSpPr/>
          <p:nvPr/>
        </p:nvSpPr>
        <p:spPr>
          <a:xfrm>
            <a:off x="4892040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39496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{{РЕК_4}}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394960" y="22402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{{ПОДЗАГОЛОВОК_4}}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772400" y="21488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Высокий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7200" y="288036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4360" y="306324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097280" y="2971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{{РЕК_5}}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97280" y="32461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{{ПОДЗАГОЛОВОК_5}}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474720" y="31546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Высокий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754880" y="288036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892040" y="306324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35" name="Text 33"/>
          <p:cNvSpPr/>
          <p:nvPr/>
        </p:nvSpPr>
        <p:spPr>
          <a:xfrm>
            <a:off x="4892040" y="3063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394960" y="2971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{{РЕК_6}}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394960" y="32461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{{ПОДЗАГОЛОВОК_6}}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7772400" y="31546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Средний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57200" y="388620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94360" y="406908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41" name="Text 39"/>
          <p:cNvSpPr/>
          <p:nvPr/>
        </p:nvSpPr>
        <p:spPr>
          <a:xfrm>
            <a:off x="594360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1097280" y="39776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{{РЕК_7}}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1097280" y="42519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{{ПОДЗАГОЛОВОК_7}}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3474720" y="4160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Критический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754880" y="3886200"/>
            <a:ext cx="4023360" cy="868680"/>
          </a:xfrm>
          <a:prstGeom prst="roundRect">
            <a:avLst>
              <a:gd name="adj" fmla="val 10526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892040" y="4069080"/>
            <a:ext cx="411480" cy="411480"/>
          </a:xfrm>
          <a:prstGeom prst="ellipse">
            <a:avLst/>
          </a:prstGeom>
          <a:solidFill>
            <a:srgbClr val="60A5FA"/>
          </a:solidFill>
          <a:ln/>
        </p:spPr>
      </p:sp>
      <p:sp>
        <p:nvSpPr>
          <p:cNvPr id="47" name="Text 45"/>
          <p:cNvSpPr/>
          <p:nvPr/>
        </p:nvSpPr>
        <p:spPr>
          <a:xfrm>
            <a:off x="4892040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A0E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5394960" y="39776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{{РЕК_8}}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5394960" y="42519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{{ПОДЗАГОЛОВОК_8}}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7772400" y="4160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Средний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13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реализации — {{НЕДЕЛЬ}} недель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914400"/>
            <a:ext cx="45720" cy="822960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9601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Фаза 1: {{ФАЗА_1}}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{{ЗАДАЧИ_ФАЗЫ_1}}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943600" y="10058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Неделя 1–3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0" y="10058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{{БЮДЖЕТ_1}}₽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874520"/>
            <a:ext cx="45720" cy="822960"/>
          </a:xfrm>
          <a:prstGeom prst="rect">
            <a:avLst/>
          </a:prstGeom>
          <a:solidFill>
            <a:srgbClr val="FBBF24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19202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Фаза 2: {{ФАЗА_2}}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" y="22402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{{ЗАДАЧИ_ФАЗЫ_2}}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943600" y="19659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Неделя 4–8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315200" y="196596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{{БЮДЖЕТ_2}}₽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83464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" y="2834640"/>
            <a:ext cx="45720" cy="822960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2880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Фаза 3: {{ФАЗА_3}}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32004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{{ЗАДАЧИ_ФАЗЫ_3}}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0" y="29260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Неделя 9–16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315200" y="292608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{{БЮДЖЕТ_3}}₽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79476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6350">
            <a:solidFill>
              <a:srgbClr val="1E26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794760"/>
            <a:ext cx="45720" cy="82296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3840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Фаза 4: {{ФАЗА_4}}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40080" y="41605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3A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{{ЗАДАЧИ_ФАЗЫ_4}}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43600" y="38862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Неделя 17–24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31520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{{БЮДЖЕТ_4}}₽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943600" y="47091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0F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ИТОГО:  {{БЮДЖЕТ_ИТОГО}}₽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046720" y="47091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A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13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2026-08-08T16:21:08Z</dcterms:created>
  <dcterms:modified xsi:type="dcterms:W3CDTF">2026-08-08T16:21:08Z</dcterms:modified>
</cp:coreProperties>
</file>